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9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2" r:id="rId14"/>
    <p:sldId id="273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FF99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3245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3246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1469F-06D1-4053-BD89-1A3AD642AA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1713B-67F7-450F-86E5-C86E69668F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2F7DB-FC5F-40ED-925F-67AC5495BC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B1571B-07BF-4B25-8E60-A401E5B15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33693-E284-4D5A-B4F3-1F41EA548C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DDBAF-0926-46F9-BDFE-C6BE30F663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BB4BB-810D-4E94-B585-2D867188F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D19F1-4656-482F-82A9-06F640658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F4AF7-027E-441C-9F1C-3BF3FF7639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61B80-6DB7-4FD8-95D7-CF1CFB9959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6ADB0-CC3A-49CA-BF51-3105A84A25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A41C1-0D95-4CB5-96C6-877345E226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AADE4-FC6D-47B9-9713-1B79DD14FB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1AD3A-F4DF-4E56-94A6-A05E4A2123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3142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3142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23143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314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14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6ED850F1-84D1-4675-8BBB-739A276C8D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143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  <p:sldLayoutId id="2147483946" r:id="rId13"/>
    <p:sldLayoutId id="2147483947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47813" y="3789363"/>
            <a:ext cx="6629400" cy="2209800"/>
          </a:xfrm>
        </p:spPr>
        <p:txBody>
          <a:bodyPr/>
          <a:lstStyle/>
          <a:p>
            <a:pPr algn="ctr" eaLnBrk="1" hangingPunct="1"/>
            <a:r>
              <a:rPr lang="ru-RU" sz="3500" b="1" i="1" smtClean="0"/>
              <a:t>«Профессиональное самоопределение воспитанников детского дома»</a:t>
            </a:r>
          </a:p>
        </p:txBody>
      </p:sp>
      <p:pic>
        <p:nvPicPr>
          <p:cNvPr id="3075" name="Picture 5" descr="Счастливой дороги"/>
          <p:cNvPicPr>
            <a:picLocks noChangeAspect="1" noChangeArrowheads="1"/>
          </p:cNvPicPr>
          <p:nvPr/>
        </p:nvPicPr>
        <p:blipFill>
          <a:blip r:embed="rId2" cstate="print"/>
          <a:srcRect t="23625" b="29126"/>
          <a:stretch>
            <a:fillRect/>
          </a:stretch>
        </p:blipFill>
        <p:spPr bwMode="auto">
          <a:xfrm>
            <a:off x="2411413" y="765175"/>
            <a:ext cx="4968875" cy="312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3513138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сложный длительный процесс, охватывающий значительный период человеческой жизни.</a:t>
            </a:r>
          </a:p>
        </p:txBody>
      </p:sp>
      <p:pic>
        <p:nvPicPr>
          <p:cNvPr id="4099" name="Picture 7" descr="untitled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64163" y="1700213"/>
            <a:ext cx="3455987" cy="4824412"/>
          </a:xfrm>
        </p:spPr>
      </p:pic>
      <p:sp>
        <p:nvSpPr>
          <p:cNvPr id="15156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800" dirty="0" smtClean="0"/>
              <a:t>Профессиональное </a:t>
            </a:r>
            <a:r>
              <a:rPr lang="ru-RU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самоопределение</a:t>
            </a:r>
            <a:r>
              <a:rPr lang="ru-RU" sz="3800" dirty="0" smtClean="0"/>
              <a:t> личности -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000" smtClean="0"/>
              <a:t>Одна из причин постинтернатной дезадаптации воспитанников  - это неправильно выбранная профессия</a:t>
            </a:r>
            <a:endParaRPr lang="ru-RU" sz="3000" i="1" smtClean="0">
              <a:latin typeface="Arial Black" pitchFamily="34" charset="0"/>
            </a:endParaRPr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7834313" cy="19002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400" b="1" smtClean="0"/>
              <a:t>Главная задача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/>
              <a:t>воспитательной работы - </a:t>
            </a:r>
            <a:r>
              <a:rPr lang="ru-RU" sz="2000" smtClean="0"/>
              <a:t>подготовка воспитанников детского дома к осознанному выбору профессии, подготовка выпускника к самостоятельной жизни в условиях социальной действительности.</a:t>
            </a:r>
          </a:p>
        </p:txBody>
      </p:sp>
      <p:pic>
        <p:nvPicPr>
          <p:cNvPr id="5124" name="Picture 6" descr="C:\Users\user\Desktop\мои документы юля\фото\Никишина на конкурс ВЧ\CIMG8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3213100"/>
            <a:ext cx="4679950" cy="350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 </a:t>
            </a:r>
            <a:r>
              <a:rPr lang="ru-RU" sz="3000" smtClean="0"/>
              <a:t>Как можно познакомить воспитанников детского дома с разными профессиями?</a:t>
            </a:r>
            <a:endParaRPr lang="ru-RU" sz="3000" i="1" smtClean="0">
              <a:latin typeface="Arial Black" pitchFamily="34" charset="0"/>
            </a:endParaRPr>
          </a:p>
        </p:txBody>
      </p:sp>
      <p:sp>
        <p:nvSpPr>
          <p:cNvPr id="6147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076825" y="1600200"/>
            <a:ext cx="3887788" cy="4530725"/>
          </a:xfrm>
        </p:spPr>
        <p:txBody>
          <a:bodyPr/>
          <a:lstStyle/>
          <a:p>
            <a:pPr eaLnBrk="1" hangingPunct="1"/>
            <a:r>
              <a:rPr lang="ru-RU" sz="1800" smtClean="0"/>
              <a:t>можно попросить рассказать о профессиях сотрудников детского дома.</a:t>
            </a:r>
          </a:p>
          <a:p>
            <a:pPr eaLnBrk="1" hangingPunct="1"/>
            <a:r>
              <a:rPr lang="ru-RU" sz="1800" smtClean="0"/>
              <a:t>прочитать о разных профессиях в литературе или узнать о некоторых из них в фильмах.</a:t>
            </a:r>
          </a:p>
          <a:p>
            <a:pPr eaLnBrk="1" hangingPunct="1"/>
            <a:r>
              <a:rPr lang="ru-RU" sz="1800" smtClean="0"/>
              <a:t>можно понаблюдать за трудовой деятельностью специалистов на их рабочем месте </a:t>
            </a:r>
          </a:p>
          <a:p>
            <a:pPr eaLnBrk="1" hangingPunct="1"/>
            <a:r>
              <a:rPr lang="ru-RU" sz="1800" smtClean="0"/>
              <a:t>большое значение имеет практическая деятельность</a:t>
            </a:r>
          </a:p>
        </p:txBody>
      </p:sp>
      <p:pic>
        <p:nvPicPr>
          <p:cNvPr id="6148" name="Picture 5" descr="C:\Users\user\Desktop\мои документы юля\фото\Никишина на конкурс ВЧ\CIMG81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557338"/>
            <a:ext cx="4416425" cy="33115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Профпроба -</a:t>
            </a:r>
            <a:endParaRPr lang="ru-RU" b="1" i="1" smtClean="0">
              <a:latin typeface="Arial Black" pitchFamily="34" charset="0"/>
            </a:endParaRPr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600200"/>
            <a:ext cx="4465637" cy="1684338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>
                <a:solidFill>
                  <a:schemeClr val="tx2"/>
                </a:solidFill>
              </a:rPr>
              <a:t> это профессиональные испытание, моделирующее элементы конкретного вида профессиональной деятельности и способствующие сознательному выбору профессии</a:t>
            </a:r>
            <a:endParaRPr lang="ru-RU" sz="1800" smtClean="0"/>
          </a:p>
        </p:txBody>
      </p:sp>
      <p:pic>
        <p:nvPicPr>
          <p:cNvPr id="7172" name="Picture 1" descr="C:\Users\user\Desktop\фото\профпробы\CIMG79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1500" y="1628775"/>
            <a:ext cx="3024188" cy="2268538"/>
          </a:xfrm>
          <a:noFill/>
        </p:spPr>
      </p:pic>
      <p:pic>
        <p:nvPicPr>
          <p:cNvPr id="7173" name="Picture 3" descr="C:\Users\user\Desktop\фото\профпробы\CIMG8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005263"/>
            <a:ext cx="3262312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" descr="C:\Users\user\Desktop\фото\профпробы\CIMG8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4005263"/>
            <a:ext cx="3238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420813"/>
          </a:xfrm>
        </p:spPr>
        <p:txBody>
          <a:bodyPr/>
          <a:lstStyle/>
          <a:p>
            <a:r>
              <a:rPr lang="ru-RU" sz="2000" smtClean="0"/>
              <a:t/>
            </a:r>
            <a:br>
              <a:rPr lang="ru-RU" sz="2000" smtClean="0"/>
            </a:br>
            <a:r>
              <a:rPr lang="ru-RU" sz="2800" smtClean="0"/>
              <a:t>Профпробы осуществляются в реальной, а не в игровой деятельности, имеют различные формы реализации:</a:t>
            </a:r>
            <a:r>
              <a:rPr lang="ru-RU" sz="4000" smtClean="0"/>
              <a:t/>
            </a:r>
            <a:br>
              <a:rPr lang="ru-RU" sz="4000" smtClean="0"/>
            </a:br>
            <a:endParaRPr lang="ru-RU" sz="3800" smtClean="0"/>
          </a:p>
        </p:txBody>
      </p:sp>
      <p:sp>
        <p:nvSpPr>
          <p:cNvPr id="8195" name="Rectangle 39"/>
          <p:cNvSpPr>
            <a:spLocks noChangeArrowheads="1"/>
          </p:cNvSpPr>
          <p:nvPr/>
        </p:nvSpPr>
        <p:spPr bwMode="auto">
          <a:xfrm>
            <a:off x="611188" y="1700213"/>
            <a:ext cx="64087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ru-RU"/>
              <a:t>посещение досуговых объединений;</a:t>
            </a:r>
          </a:p>
          <a:p>
            <a:pPr>
              <a:buFontTx/>
              <a:buChar char="-"/>
            </a:pPr>
            <a:r>
              <a:rPr lang="ru-RU"/>
              <a:t>общественно полезный труд;</a:t>
            </a:r>
          </a:p>
          <a:p>
            <a:pPr>
              <a:buFontTx/>
              <a:buChar char="-"/>
            </a:pPr>
            <a:r>
              <a:rPr lang="ru-RU"/>
              <a:t>работа в летний период от молодежной биржи труда</a:t>
            </a:r>
            <a:r>
              <a:rPr lang="ru-RU" sz="2400"/>
              <a:t>.</a:t>
            </a:r>
            <a:endParaRPr lang="ru-RU" sz="2400" b="1"/>
          </a:p>
        </p:txBody>
      </p:sp>
      <p:pic>
        <p:nvPicPr>
          <p:cNvPr id="8196" name="Picture 2" descr="C:\Users\user\Desktop\фото\профпробы\CIMG796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51050" y="2852738"/>
            <a:ext cx="4537075" cy="3403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Воспитанники детского дома имеют возможность познакомиться  с работай людей различных профессий в стенах детского дома (сантехник, библиотекарь, прачка, повар, медицинская сестра, уборщик помещений, кухонный работник, воспитатель).</a:t>
            </a:r>
            <a:r>
              <a:rPr lang="ru-RU" sz="2000" smtClean="0"/>
              <a:t/>
            </a:r>
            <a:br>
              <a:rPr lang="ru-RU" sz="2000" smtClean="0"/>
            </a:br>
            <a:endParaRPr lang="ru-RU" sz="2000" i="1" smtClean="0">
              <a:latin typeface="Arial Black" pitchFamily="34" charset="0"/>
            </a:endParaRPr>
          </a:p>
        </p:txBody>
      </p:sp>
      <p:pic>
        <p:nvPicPr>
          <p:cNvPr id="9219" name="Picture 10" descr="j02407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325" y="3573463"/>
            <a:ext cx="1622425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7" descr="https://68.img.avito.st/640x480/19548035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700213"/>
            <a:ext cx="2049463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9" descr="http://bezformata.ru/content/Images/000/014/857/image148571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4221163"/>
            <a:ext cx="237172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1" descr="http://sun.ucoz.com/_nw/2/s513411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4292600"/>
            <a:ext cx="33337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3" descr="http://xn--n1abjb.xn--p1ai/attachments/Image/png_2.png?template=generi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5575" y="-731838"/>
            <a:ext cx="1143000" cy="152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5" descr="http://xn--n1abjb.xn--p1ai/attachments/Image/png_2.png?template=generi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1773238"/>
            <a:ext cx="1728787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smtClean="0"/>
              <a:t>Только собственный опыт работы по профессии является наиболее точным и правильным для подростка</a:t>
            </a:r>
            <a:endParaRPr lang="ru-RU" sz="2800" b="1" i="1" smtClean="0">
              <a:latin typeface="Arial Black" pitchFamily="34" charset="0"/>
            </a:endParaRPr>
          </a:p>
        </p:txBody>
      </p:sp>
      <p:pic>
        <p:nvPicPr>
          <p:cNvPr id="10243" name="Picture 3" descr="C:\Users\user\Desktop\мои документы юля\фото\Никишина на конкурс ВЧ\CIMG8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628775"/>
            <a:ext cx="6696075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9"/>
          <p:cNvSpPr>
            <a:spLocks noGrp="1" noChangeArrowheads="1"/>
          </p:cNvSpPr>
          <p:nvPr>
            <p:ph type="title"/>
          </p:nvPr>
        </p:nvSpPr>
        <p:spPr>
          <a:xfrm>
            <a:off x="971550" y="115888"/>
            <a:ext cx="7772400" cy="1423987"/>
          </a:xfrm>
        </p:spPr>
        <p:txBody>
          <a:bodyPr/>
          <a:lstStyle/>
          <a:p>
            <a:pPr eaLnBrk="1" hangingPunct="1"/>
            <a:r>
              <a:rPr lang="ru-RU" sz="2400" smtClean="0"/>
              <a:t>В процессе работы ребенок приобретает не только профессиональные знания и навыки, становится не только квалифицированным специалистом, он приобретает:</a:t>
            </a:r>
            <a:endParaRPr lang="ru-RU" sz="2400" b="1" smtClean="0"/>
          </a:p>
        </p:txBody>
      </p:sp>
      <p:sp>
        <p:nvSpPr>
          <p:cNvPr id="11267" name="Текст 4"/>
          <p:cNvSpPr>
            <a:spLocks noGrp="1"/>
          </p:cNvSpPr>
          <p:nvPr>
            <p:ph type="body" sz="half" idx="1"/>
          </p:nvPr>
        </p:nvSpPr>
        <p:spPr>
          <a:xfrm>
            <a:off x="1476375" y="2133600"/>
            <a:ext cx="7416800" cy="3636963"/>
          </a:xfrm>
        </p:spPr>
        <p:txBody>
          <a:bodyPr/>
          <a:lstStyle/>
          <a:p>
            <a:r>
              <a:rPr lang="ru-RU" sz="2000" smtClean="0"/>
              <a:t>жизненный и трудовой опыт;</a:t>
            </a:r>
          </a:p>
          <a:p>
            <a:r>
              <a:rPr lang="ru-RU" sz="2000" smtClean="0"/>
              <a:t>деловые связи и знакомства;</a:t>
            </a:r>
          </a:p>
          <a:p>
            <a:r>
              <a:rPr lang="ru-RU" sz="2000" smtClean="0"/>
              <a:t>материальную основу для дальнейшего профессионального роста.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В ходе профессиональных проб воспитанника детского дома:</a:t>
            </a:r>
            <a:r>
              <a:rPr lang="ru-RU" sz="4000" smtClean="0"/>
              <a:t/>
            </a:r>
            <a:br>
              <a:rPr lang="ru-RU" sz="4000" smtClean="0"/>
            </a:br>
            <a:endParaRPr lang="ru-RU" sz="38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00200"/>
            <a:ext cx="7761288" cy="4924425"/>
          </a:xfrm>
        </p:spPr>
        <p:txBody>
          <a:bodyPr/>
          <a:lstStyle/>
          <a:p>
            <a:r>
              <a:rPr lang="ru-RU" sz="1600" smtClean="0"/>
              <a:t>узнают базовые сведения о профессиональной деятельности конкретной специальности;</a:t>
            </a:r>
          </a:p>
          <a:p>
            <a:pPr eaLnBrk="1" hangingPunct="1"/>
            <a:r>
              <a:rPr lang="ru-RU" sz="1600" smtClean="0"/>
              <a:t>определяют свой уровень готовности к выбранной специальности; </a:t>
            </a:r>
          </a:p>
          <a:p>
            <a:pPr eaLnBrk="1" hangingPunct="1"/>
            <a:r>
              <a:rPr lang="ru-RU" sz="1600" smtClean="0"/>
              <a:t>актуализируют полученные знания и представления о данной сфере профессиональной деятельности;</a:t>
            </a:r>
          </a:p>
          <a:p>
            <a:pPr eaLnBrk="1" hangingPunct="1"/>
            <a:r>
              <a:rPr lang="ru-RU" sz="1600" smtClean="0"/>
              <a:t>полученный опыт той работы, которую выбрали для себя;</a:t>
            </a:r>
          </a:p>
          <a:p>
            <a:pPr eaLnBrk="1" hangingPunct="1"/>
            <a:r>
              <a:rPr lang="ru-RU" sz="1600" smtClean="0"/>
              <a:t>сумеют определить, соответствует ли характер данной работе;</a:t>
            </a:r>
          </a:p>
          <a:p>
            <a:pPr eaLnBrk="1" hangingPunct="1"/>
            <a:r>
              <a:rPr lang="ru-RU" sz="1600" smtClean="0"/>
              <a:t>обладают ли необходимыми знаниями, способностями и умениями.</a:t>
            </a:r>
          </a:p>
          <a:p>
            <a:pPr eaLnBrk="1" hangingPunct="1"/>
            <a:endParaRPr lang="ru-RU" sz="2000" smtClean="0"/>
          </a:p>
          <a:p>
            <a:pPr eaLnBrk="1" hangingPunct="1"/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/>
              <a:t>Советы выбирающему профессию:</a:t>
            </a:r>
            <a:endParaRPr lang="ru-RU" sz="38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600200"/>
            <a:ext cx="8280400" cy="4924425"/>
          </a:xfrm>
        </p:spPr>
        <p:txBody>
          <a:bodyPr/>
          <a:lstStyle/>
          <a:p>
            <a:pPr algn="just" eaLnBrk="1" hangingPunct="1"/>
            <a:r>
              <a:rPr lang="ru-RU" sz="1800" smtClean="0"/>
              <a:t>посоветуйся с родственниками, членами семьи;</a:t>
            </a:r>
          </a:p>
          <a:p>
            <a:pPr algn="just" eaLnBrk="1" hangingPunct="1"/>
            <a:r>
              <a:rPr lang="ru-RU" sz="1800" smtClean="0"/>
              <a:t>поделись своими планами с учителями, воспитателями;</a:t>
            </a:r>
          </a:p>
          <a:p>
            <a:pPr algn="just" eaLnBrk="1" hangingPunct="1"/>
            <a:r>
              <a:rPr lang="ru-RU" sz="1800" smtClean="0"/>
              <a:t>проконсультируйся у психолога;</a:t>
            </a:r>
          </a:p>
          <a:p>
            <a:pPr algn="just" eaLnBrk="1" hangingPunct="1"/>
            <a:r>
              <a:rPr lang="ru-RU" sz="1800" smtClean="0"/>
              <a:t> собери возможную информацию об этой профессии;</a:t>
            </a:r>
          </a:p>
          <a:p>
            <a:pPr algn="just"/>
            <a:r>
              <a:rPr lang="ru-RU" sz="1800" smtClean="0"/>
              <a:t>найди в себе склонности к выбранной специальности;</a:t>
            </a:r>
          </a:p>
          <a:p>
            <a:pPr algn="just"/>
            <a:r>
              <a:rPr lang="ru-RU" sz="1800" smtClean="0"/>
              <a:t>посоветуйся с медицинскими работниками о соответствии состояния твоего здоровья и выбранной тобой профессии;</a:t>
            </a:r>
          </a:p>
          <a:p>
            <a:pPr algn="just"/>
            <a:r>
              <a:rPr lang="ru-RU" sz="1800" smtClean="0"/>
              <a:t>узнай, какой рейтинг у специалистов выбранной тобой профессии на рынке труда;</a:t>
            </a:r>
          </a:p>
          <a:p>
            <a:pPr algn="just"/>
            <a:r>
              <a:rPr lang="ru-RU" sz="1800" smtClean="0"/>
              <a:t>заработная плата, условия карьерного роста – учти обязательно;</a:t>
            </a:r>
          </a:p>
          <a:p>
            <a:pPr algn="just"/>
            <a:r>
              <a:rPr lang="ru-RU" sz="1800" smtClean="0"/>
              <a:t>определи учебные заведения, где бы ты мог получить данную профессию;</a:t>
            </a:r>
          </a:p>
          <a:p>
            <a:pPr algn="just"/>
            <a:r>
              <a:rPr lang="ru-RU" sz="1800" smtClean="0"/>
              <a:t>узнай, какие условия в этом учебном заведении созданы для детей-сирот и детей, оставшихся без попечения родителей (общежитие, стипендия, льготы).</a:t>
            </a:r>
          </a:p>
          <a:p>
            <a:pPr eaLnBrk="1" hangingPunct="1"/>
            <a:endParaRPr lang="ru-RU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60350"/>
            <a:ext cx="5386388" cy="11525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mtClean="0"/>
              <a:t>Педагогическим коллективом разработана программа «Мир профессий»</a:t>
            </a:r>
          </a:p>
        </p:txBody>
      </p:sp>
      <p:sp>
        <p:nvSpPr>
          <p:cNvPr id="14339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1476375" y="2997200"/>
            <a:ext cx="6191250" cy="28368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smtClean="0"/>
              <a:t> </a:t>
            </a:r>
            <a:r>
              <a:rPr lang="ru-RU" sz="1800" smtClean="0"/>
              <a:t>Занятия по программе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«Мир профессий» помогут воспитанникам детского дома осознанно выбрать профессию, узнать о требованиях, предъявляемых специалистам в избранной профессии, об учебных заведениях, где можно получить специальность.</a:t>
            </a:r>
          </a:p>
        </p:txBody>
      </p:sp>
      <p:sp>
        <p:nvSpPr>
          <p:cNvPr id="14340" name="Прямоугольник 7"/>
          <p:cNvSpPr>
            <a:spLocks noChangeArrowheads="1"/>
          </p:cNvSpPr>
          <p:nvPr/>
        </p:nvSpPr>
        <p:spPr bwMode="auto">
          <a:xfrm>
            <a:off x="611188" y="1628775"/>
            <a:ext cx="8064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Цель программы: формирование готовности к осознанному профессиональному выбору.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smtClean="0"/>
              <a:t>Программа включает пять разделов: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611188" y="1600200"/>
            <a:ext cx="8353425" cy="20447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smtClean="0"/>
              <a:t>Труд – основа жизни;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Виды профессиональной деятельности;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Здоровье и выбор профессии;</a:t>
            </a:r>
          </a:p>
          <a:p>
            <a:r>
              <a:rPr lang="ru-RU" sz="1800" smtClean="0"/>
              <a:t>Познавательные процессы и способности человека, необходимые при выборе профессии;</a:t>
            </a:r>
          </a:p>
          <a:p>
            <a:r>
              <a:rPr lang="ru-RU" sz="1800" smtClean="0"/>
              <a:t>Моя профессиональная карьера.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/>
              <a:t>Ожидаемый результат: </a:t>
            </a:r>
            <a:r>
              <a:rPr lang="ru-RU" sz="3800" b="1" i="1" smtClean="0"/>
              <a:t/>
            </a:r>
            <a:br>
              <a:rPr lang="ru-RU" sz="3800" b="1" i="1" smtClean="0"/>
            </a:br>
            <a:endParaRPr lang="ru-RU" sz="3800" b="1" i="1" smtClean="0"/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600200"/>
            <a:ext cx="8496300" cy="132397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2000" smtClean="0"/>
              <a:t> в результате занятий, проведенных по программе «Мир профессий» воспитанникам детского дома будет оказана помощь в профессиональном самоопределении, что поможет ему легче адаптироваться в самостоятельной жизни</a:t>
            </a:r>
          </a:p>
        </p:txBody>
      </p:sp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4664">
            <a:off x="723900" y="3286125"/>
            <a:ext cx="3286125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 descr="C:\Users\User\Desktop\фото последние\CIMG36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94915">
            <a:off x="3290888" y="3762375"/>
            <a:ext cx="3192462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 descr="C:\Users\user\Desktop\фото\Фото\На память от Жинжиных\Студенческие годы\SDC102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3213100"/>
            <a:ext cx="22479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616</TotalTime>
  <Words>481</Words>
  <Application>Microsoft Office PowerPoint</Application>
  <PresentationFormat>Экран (4:3)</PresentationFormat>
  <Paragraphs>53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Times New Roman</vt:lpstr>
      <vt:lpstr>Wingdings</vt:lpstr>
      <vt:lpstr>Calibri</vt:lpstr>
      <vt:lpstr>Arial Black</vt:lpstr>
      <vt:lpstr>Слои</vt:lpstr>
      <vt:lpstr>«Профессиональное самоопределение воспитанников детского дома»</vt:lpstr>
      <vt:lpstr>Профессиональное самоопределение личности -</vt:lpstr>
      <vt:lpstr>Одна из причин постинтернатной дезадаптации воспитанников  - это неправильно выбранная профессия</vt:lpstr>
      <vt:lpstr> Как можно познакомить воспитанников детского дома с разными профессиями?</vt:lpstr>
      <vt:lpstr>Профпроба -</vt:lpstr>
      <vt:lpstr> Профпробы осуществляются в реальной, а не в игровой деятельности, имеют различные формы реализации: </vt:lpstr>
      <vt:lpstr> Воспитанники детского дома имеют возможность познакомиться  с работай людей различных профессий в стенах детского дома (сантехник, библиотекарь, прачка, повар, медицинская сестра, уборщик помещений, кухонный работник, воспитатель). </vt:lpstr>
      <vt:lpstr>Только собственный опыт работы по профессии является наиболее точным и правильным для подростка</vt:lpstr>
      <vt:lpstr>В процессе работы ребенок приобретает не только профессиональные знания и навыки, становится не только квалифицированным специалистом, он приобретает:</vt:lpstr>
      <vt:lpstr> В ходе профессиональных проб воспитанника детского дома: </vt:lpstr>
      <vt:lpstr>Советы выбирающему профессию:</vt:lpstr>
      <vt:lpstr>Слайд 12</vt:lpstr>
      <vt:lpstr>Программа включает пять разделов:</vt:lpstr>
      <vt:lpstr>Ожидаемый результат:  </vt:lpstr>
    </vt:vector>
  </TitlesOfParts>
  <Company>34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Профессиональное самоопределение</dc:title>
  <dc:creator>Любовь</dc:creator>
  <cp:lastModifiedBy>galex</cp:lastModifiedBy>
  <cp:revision>122</cp:revision>
  <dcterms:created xsi:type="dcterms:W3CDTF">2008-05-17T06:40:44Z</dcterms:created>
  <dcterms:modified xsi:type="dcterms:W3CDTF">2017-03-24T06:40:09Z</dcterms:modified>
</cp:coreProperties>
</file>